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8" r:id="rId2"/>
    <p:sldId id="314" r:id="rId3"/>
    <p:sldId id="315" r:id="rId4"/>
    <p:sldId id="327" r:id="rId5"/>
    <p:sldId id="328" r:id="rId6"/>
    <p:sldId id="329" r:id="rId7"/>
    <p:sldId id="334" r:id="rId8"/>
    <p:sldId id="322" r:id="rId9"/>
    <p:sldId id="325" r:id="rId10"/>
    <p:sldId id="316" r:id="rId11"/>
    <p:sldId id="326" r:id="rId12"/>
    <p:sldId id="320" r:id="rId13"/>
    <p:sldId id="318" r:id="rId14"/>
    <p:sldId id="31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5" autoAdjust="0"/>
    <p:restoredTop sz="94660"/>
  </p:normalViewPr>
  <p:slideViewPr>
    <p:cSldViewPr snapToGrid="0">
      <p:cViewPr varScale="1">
        <p:scale>
          <a:sx n="114" d="100"/>
          <a:sy n="114" d="100"/>
        </p:scale>
        <p:origin x="160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AEB12-B4B9-4334-8F47-54CBA7635D12}" type="datetimeFigureOut">
              <a:rPr lang="en-ZA" smtClean="0"/>
              <a:t>2022/07/06</a:t>
            </a:fld>
            <a:endParaRPr lang="en-Z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D2DB8A-1185-4962-ADAF-757F7D46BE54}" type="slidenum">
              <a:rPr lang="en-ZA" smtClean="0"/>
              <a:t>‹#›</a:t>
            </a:fld>
            <a:endParaRPr lang="en-ZA"/>
          </a:p>
        </p:txBody>
      </p:sp>
    </p:spTree>
    <p:extLst>
      <p:ext uri="{BB962C8B-B14F-4D97-AF65-F5344CB8AC3E}">
        <p14:creationId xmlns:p14="http://schemas.microsoft.com/office/powerpoint/2010/main" val="1548865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products fall under Complementary Medicine-IKS</a:t>
            </a:r>
            <a:endParaRPr lang="en-ZA" dirty="0"/>
          </a:p>
        </p:txBody>
      </p:sp>
    </p:spTree>
    <p:extLst>
      <p:ext uri="{BB962C8B-B14F-4D97-AF65-F5344CB8AC3E}">
        <p14:creationId xmlns:p14="http://schemas.microsoft.com/office/powerpoint/2010/main" val="54173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4149443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UT 2017">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p:nvPr>
        </p:nvSpPr>
        <p:spPr>
          <a:xfrm>
            <a:off x="4976379" y="4665917"/>
            <a:ext cx="1666875" cy="395287"/>
          </a:xfrm>
          <a:prstGeom prst="rect">
            <a:avLst/>
          </a:prstGeom>
        </p:spPr>
        <p:txBody>
          <a:bodyPr/>
          <a:lstStyle>
            <a:lvl1pPr marL="0" indent="0" algn="ctr">
              <a:buNone/>
              <a:defRPr sz="1600">
                <a:latin typeface="Arial" panose="020B0604020202020204" pitchFamily="34" charset="0"/>
                <a:cs typeface="Arial" panose="020B0604020202020204" pitchFamily="34" charset="0"/>
              </a:defRPr>
            </a:lvl1pPr>
          </a:lstStyle>
          <a:p>
            <a:pPr lvl="0"/>
            <a:r>
              <a:rPr lang="en-US"/>
              <a:t>Edit Master text styles</a:t>
            </a:r>
          </a:p>
        </p:txBody>
      </p:sp>
      <p:sp>
        <p:nvSpPr>
          <p:cNvPr id="16" name="Text Placeholder 15"/>
          <p:cNvSpPr>
            <a:spLocks noGrp="1"/>
          </p:cNvSpPr>
          <p:nvPr>
            <p:ph type="body" sz="quarter" idx="11"/>
          </p:nvPr>
        </p:nvSpPr>
        <p:spPr>
          <a:xfrm>
            <a:off x="3353849" y="1442421"/>
            <a:ext cx="5385089" cy="1309687"/>
          </a:xfrm>
          <a:prstGeom prst="rect">
            <a:avLst/>
          </a:prstGeom>
        </p:spPr>
        <p:txBody>
          <a:bodyPr/>
          <a:lstStyle>
            <a:lvl1pPr marL="0" indent="0" algn="ctr">
              <a:buNone/>
              <a:defRPr b="1">
                <a:latin typeface="Arial" panose="020B0604020202020204" pitchFamily="34" charset="0"/>
                <a:cs typeface="Arial" panose="020B0604020202020204" pitchFamily="34" charset="0"/>
              </a:defRPr>
            </a:lvl1pPr>
          </a:lstStyle>
          <a:p>
            <a:pPr lvl="0"/>
            <a:r>
              <a:rPr lang="en-US"/>
              <a:t>Edit Master text styles</a:t>
            </a:r>
          </a:p>
        </p:txBody>
      </p:sp>
      <p:sp>
        <p:nvSpPr>
          <p:cNvPr id="18" name="Text Placeholder 17"/>
          <p:cNvSpPr>
            <a:spLocks noGrp="1"/>
          </p:cNvSpPr>
          <p:nvPr>
            <p:ph type="body" sz="quarter" idx="12"/>
          </p:nvPr>
        </p:nvSpPr>
        <p:spPr>
          <a:xfrm>
            <a:off x="4270339" y="2869101"/>
            <a:ext cx="3078956" cy="1692275"/>
          </a:xfrm>
          <a:prstGeom prst="rect">
            <a:avLst/>
          </a:prstGeom>
        </p:spPr>
        <p:txBody>
          <a:bodyPr/>
          <a:lstStyle>
            <a:lvl1pPr marL="0" indent="0" algn="ctr">
              <a:buNone/>
              <a:defRPr sz="1600" i="1">
                <a:latin typeface="Arial" panose="020B0604020202020204" pitchFamily="34" charset="0"/>
                <a:cs typeface="Arial" panose="020B0604020202020204" pitchFamily="34" charset="0"/>
              </a:defRPr>
            </a:lvl1pPr>
          </a:lstStyle>
          <a:p>
            <a:pPr lvl="0"/>
            <a:r>
              <a:rPr lang="en-US"/>
              <a:t>Edit Master text styles</a:t>
            </a:r>
          </a:p>
        </p:txBody>
      </p:sp>
    </p:spTree>
    <p:extLst>
      <p:ext uri="{BB962C8B-B14F-4D97-AF65-F5344CB8AC3E}">
        <p14:creationId xmlns:p14="http://schemas.microsoft.com/office/powerpoint/2010/main" val="1143682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495300"/>
            <a:ext cx="7886700" cy="819150"/>
          </a:xfrm>
          <a:prstGeom prst="rect">
            <a:avLst/>
          </a:prstGeom>
        </p:spPr>
        <p:txBody>
          <a:bodyPr/>
          <a:lstStyle>
            <a:lvl1pPr algn="ctr">
              <a:defRPr>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628650" y="1504950"/>
            <a:ext cx="7886700" cy="4838700"/>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081088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476250"/>
            <a:ext cx="7886700" cy="781051"/>
          </a:xfrm>
          <a:prstGeom prst="rect">
            <a:avLst/>
          </a:prstGeom>
        </p:spPr>
        <p:txBody>
          <a:bodyPr/>
          <a:lstStyle>
            <a:lvl1pPr algn="ctr">
              <a:defRPr>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p:cNvSpPr>
            <a:spLocks noGrp="1"/>
          </p:cNvSpPr>
          <p:nvPr>
            <p:ph sz="half" idx="1"/>
          </p:nvPr>
        </p:nvSpPr>
        <p:spPr>
          <a:xfrm>
            <a:off x="628650" y="1436687"/>
            <a:ext cx="3886200" cy="4740276"/>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436687"/>
            <a:ext cx="3886200" cy="4740276"/>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0" y="6505956"/>
            <a:ext cx="6858000" cy="286512"/>
          </a:xfrm>
          <a:prstGeom prst="rect">
            <a:avLst/>
          </a:prstGeom>
        </p:spPr>
      </p:pic>
    </p:spTree>
    <p:extLst>
      <p:ext uri="{BB962C8B-B14F-4D97-AF65-F5344CB8AC3E}">
        <p14:creationId xmlns:p14="http://schemas.microsoft.com/office/powerpoint/2010/main" val="4071466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457200"/>
            <a:ext cx="7886700" cy="857250"/>
          </a:xfrm>
          <a:prstGeom prst="rect">
            <a:avLst/>
          </a:prstGeom>
        </p:spPr>
        <p:txBody>
          <a:bodyPr/>
          <a:lstStyle>
            <a:lvl1pPr algn="ctr">
              <a:defRPr>
                <a:latin typeface="Arial" panose="020B0604020202020204" pitchFamily="34" charset="0"/>
                <a:cs typeface="Arial" panose="020B0604020202020204" pitchFamily="34" charset="0"/>
              </a:defRPr>
            </a:lvl1p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0" y="6505956"/>
            <a:ext cx="6858000" cy="286512"/>
          </a:xfrm>
          <a:prstGeom prst="rect">
            <a:avLst/>
          </a:prstGeom>
        </p:spPr>
      </p:pic>
    </p:spTree>
    <p:extLst>
      <p:ext uri="{BB962C8B-B14F-4D97-AF65-F5344CB8AC3E}">
        <p14:creationId xmlns:p14="http://schemas.microsoft.com/office/powerpoint/2010/main" val="887480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0" y="6505956"/>
            <a:ext cx="6858000" cy="286512"/>
          </a:xfrm>
          <a:prstGeom prst="rect">
            <a:avLst/>
          </a:prstGeom>
        </p:spPr>
      </p:pic>
    </p:spTree>
    <p:extLst>
      <p:ext uri="{BB962C8B-B14F-4D97-AF65-F5344CB8AC3E}">
        <p14:creationId xmlns:p14="http://schemas.microsoft.com/office/powerpoint/2010/main" val="4176518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514350"/>
            <a:ext cx="2949178" cy="1543050"/>
          </a:xfrm>
          <a:prstGeom prst="rect">
            <a:avLst/>
          </a:prstGeom>
        </p:spPr>
        <p:txBody>
          <a:bodyPr anchor="b"/>
          <a:lstStyle>
            <a:lvl1pPr algn="ctr">
              <a:defRPr sz="320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3887391" y="514351"/>
            <a:ext cx="4629150" cy="5829299"/>
          </a:xfrm>
          <a:prstGeom prst="rect">
            <a:avLst/>
          </a:prstGeo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29841" y="2057400"/>
            <a:ext cx="2949178" cy="4286250"/>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0" y="6505956"/>
            <a:ext cx="6858000" cy="286512"/>
          </a:xfrm>
          <a:prstGeom prst="rect">
            <a:avLst/>
          </a:prstGeom>
        </p:spPr>
      </p:pic>
    </p:spTree>
    <p:extLst>
      <p:ext uri="{BB962C8B-B14F-4D97-AF65-F5344CB8AC3E}">
        <p14:creationId xmlns:p14="http://schemas.microsoft.com/office/powerpoint/2010/main" val="2692441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95301"/>
            <a:ext cx="2949178" cy="1562099"/>
          </a:xfrm>
          <a:prstGeom prst="rect">
            <a:avLst/>
          </a:prstGeom>
        </p:spPr>
        <p:txBody>
          <a:bodyPr anchor="b"/>
          <a:lstStyle>
            <a:lvl1pPr>
              <a:defRPr sz="320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Picture Placeholder 2"/>
          <p:cNvSpPr>
            <a:spLocks noGrp="1"/>
          </p:cNvSpPr>
          <p:nvPr>
            <p:ph type="pic" idx="1"/>
          </p:nvPr>
        </p:nvSpPr>
        <p:spPr>
          <a:xfrm>
            <a:off x="3887391" y="495301"/>
            <a:ext cx="4629150" cy="5365750"/>
          </a:xfrm>
          <a:prstGeom prst="rect">
            <a:avLst/>
          </a:prstGeo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0" y="6505956"/>
            <a:ext cx="6858000" cy="286512"/>
          </a:xfrm>
          <a:prstGeom prst="rect">
            <a:avLst/>
          </a:prstGeom>
        </p:spPr>
      </p:pic>
    </p:spTree>
    <p:extLst>
      <p:ext uri="{BB962C8B-B14F-4D97-AF65-F5344CB8AC3E}">
        <p14:creationId xmlns:p14="http://schemas.microsoft.com/office/powerpoint/2010/main" val="2479954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71" name="118295074_2675x2907.jpeg"/>
          <p:cNvSpPr>
            <a:spLocks noGrp="1"/>
          </p:cNvSpPr>
          <p:nvPr>
            <p:ph type="pic" idx="13"/>
          </p:nvPr>
        </p:nvSpPr>
        <p:spPr>
          <a:xfrm>
            <a:off x="0" y="0"/>
            <a:ext cx="4527352" cy="6858000"/>
          </a:xfrm>
          <a:prstGeom prst="rect">
            <a:avLst/>
          </a:prstGeom>
        </p:spPr>
        <p:txBody>
          <a:bodyPr lIns="91439" tIns="45719" rIns="91439" bIns="45719">
            <a:noAutofit/>
          </a:bodyPr>
          <a:lstStyle/>
          <a:p>
            <a:endParaRPr/>
          </a:p>
        </p:txBody>
      </p:sp>
      <p:sp>
        <p:nvSpPr>
          <p:cNvPr id="72" name="Line"/>
          <p:cNvSpPr>
            <a:spLocks noGrp="1"/>
          </p:cNvSpPr>
          <p:nvPr>
            <p:ph type="body" sz="quarter" idx="14"/>
          </p:nvPr>
        </p:nvSpPr>
        <p:spPr>
          <a:xfrm>
            <a:off x="4938117" y="1107281"/>
            <a:ext cx="3795117" cy="0"/>
          </a:xfrm>
          <a:prstGeom prst="line">
            <a:avLst/>
          </a:prstGeom>
          <a:ln w="38100" cap="rnd">
            <a:solidFill>
              <a:srgbClr val="747676"/>
            </a:solidFill>
            <a:custDash>
              <a:ds d="100000" sp="200000"/>
            </a:custDash>
            <a:round/>
          </a:ln>
        </p:spPr>
        <p:txBody>
          <a:bodyPr anchor="ctr">
            <a:noAutofit/>
          </a:bodyPr>
          <a:lstStyle>
            <a:lvl1pPr marL="0" indent="0" defTabSz="342900">
              <a:spcBef>
                <a:spcPts val="0"/>
              </a:spcBef>
              <a:buSzTx/>
              <a:buFontTx/>
              <a:buNone/>
              <a:defRPr sz="1200">
                <a:solidFill>
                  <a:srgbClr val="000000"/>
                </a:solidFill>
                <a:latin typeface="Helvetica"/>
                <a:cs typeface="Helvetica"/>
                <a:sym typeface="Helvetica"/>
              </a:defRPr>
            </a:lvl1pPr>
          </a:lstStyle>
          <a:p>
            <a:pPr marL="0" indent="0" defTabSz="457200">
              <a:spcBef>
                <a:spcPts val="0"/>
              </a:spcBef>
              <a:buSzTx/>
              <a:buFontTx/>
              <a:buNone/>
              <a:defRPr sz="1200">
                <a:solidFill>
                  <a:srgbClr val="000000"/>
                </a:solidFill>
                <a:latin typeface="Helvetica"/>
                <a:ea typeface="Helvetica"/>
                <a:cs typeface="Helvetica"/>
                <a:sym typeface="Helvetica"/>
              </a:defRPr>
            </a:pPr>
            <a:endParaRPr/>
          </a:p>
        </p:txBody>
      </p:sp>
      <p:sp>
        <p:nvSpPr>
          <p:cNvPr id="73" name="Title Text"/>
          <p:cNvSpPr txBox="1">
            <a:spLocks noGrp="1"/>
          </p:cNvSpPr>
          <p:nvPr>
            <p:ph type="title"/>
          </p:nvPr>
        </p:nvSpPr>
        <p:spPr>
          <a:xfrm>
            <a:off x="4938117" y="508992"/>
            <a:ext cx="3795117" cy="508992"/>
          </a:xfrm>
          <a:prstGeom prst="rect">
            <a:avLst/>
          </a:prstGeom>
        </p:spPr>
        <p:txBody>
          <a:bodyPr/>
          <a:lstStyle/>
          <a:p>
            <a:r>
              <a:t>Title Text</a:t>
            </a:r>
          </a:p>
        </p:txBody>
      </p:sp>
      <p:sp>
        <p:nvSpPr>
          <p:cNvPr id="74" name="Body Level One…"/>
          <p:cNvSpPr txBox="1">
            <a:spLocks noGrp="1"/>
          </p:cNvSpPr>
          <p:nvPr>
            <p:ph type="body" sz="half" idx="1"/>
          </p:nvPr>
        </p:nvSpPr>
        <p:spPr>
          <a:xfrm>
            <a:off x="4938117" y="1268016"/>
            <a:ext cx="3795117" cy="5080992"/>
          </a:xfrm>
          <a:prstGeom prst="rect">
            <a:avLst/>
          </a:prstGeom>
        </p:spPr>
        <p:txBody>
          <a:bodyPr/>
          <a:lstStyle>
            <a:lvl1pPr marL="214305" indent="-214305">
              <a:defRPr sz="1477"/>
            </a:lvl1pPr>
            <a:lvl2pPr marL="428610" indent="-214305">
              <a:defRPr sz="1477"/>
            </a:lvl2pPr>
            <a:lvl3pPr marL="642915" indent="-214305">
              <a:defRPr sz="1477"/>
            </a:lvl3pPr>
            <a:lvl4pPr marL="857219" indent="-214305">
              <a:defRPr sz="1477"/>
            </a:lvl4pPr>
            <a:lvl5pPr marL="1071524" indent="-214305">
              <a:defRPr sz="1477"/>
            </a:lvl5pPr>
          </a:lstStyle>
          <a:p>
            <a:r>
              <a:t>Body Level One</a:t>
            </a:r>
          </a:p>
          <a:p>
            <a:pPr lvl="1"/>
            <a:r>
              <a:t>Body Level Two</a:t>
            </a:r>
          </a:p>
          <a:p>
            <a:pPr lvl="2"/>
            <a:r>
              <a:t>Body Level Three</a:t>
            </a:r>
          </a:p>
          <a:p>
            <a:pPr lvl="3"/>
            <a:r>
              <a:t>Body Level Four</a:t>
            </a:r>
          </a:p>
          <a:p>
            <a:pPr lvl="4"/>
            <a:r>
              <a:t>Body Level Five</a:t>
            </a: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7267958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202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9"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94897" y="5225142"/>
            <a:ext cx="4900910" cy="718458"/>
          </a:xfrm>
        </p:spPr>
        <p:txBody>
          <a:bodyPr/>
          <a:lstStyle/>
          <a:p>
            <a:r>
              <a:rPr lang="en-US" sz="1200" dirty="0"/>
              <a:t>Senior Lecturer-Project Manager, Vaal University of Technology-</a:t>
            </a:r>
            <a:r>
              <a:rPr lang="en-US" sz="1200" dirty="0" err="1"/>
              <a:t>Dihlare</a:t>
            </a:r>
            <a:r>
              <a:rPr lang="en-US" sz="1200" dirty="0"/>
              <a:t> Remedy </a:t>
            </a:r>
          </a:p>
          <a:p>
            <a:r>
              <a:rPr lang="en-US" sz="1200" dirty="0"/>
              <a:t>Member of the South African Young Academy of Science (SAYAS)</a:t>
            </a:r>
            <a:endParaRPr lang="en-ZA" sz="1200" dirty="0"/>
          </a:p>
          <a:p>
            <a:endParaRPr lang="en-GB" sz="2400" dirty="0"/>
          </a:p>
        </p:txBody>
      </p:sp>
      <p:sp>
        <p:nvSpPr>
          <p:cNvPr id="3" name="Text Placeholder 2"/>
          <p:cNvSpPr>
            <a:spLocks noGrp="1"/>
          </p:cNvSpPr>
          <p:nvPr>
            <p:ph type="body" sz="quarter" idx="11"/>
          </p:nvPr>
        </p:nvSpPr>
        <p:spPr>
          <a:xfrm>
            <a:off x="2651759" y="1286386"/>
            <a:ext cx="6635931" cy="1874826"/>
          </a:xfrm>
        </p:spPr>
        <p:txBody>
          <a:bodyPr/>
          <a:lstStyle/>
          <a:p>
            <a:r>
              <a:rPr lang="en-US" dirty="0">
                <a:solidFill>
                  <a:srgbClr val="002060"/>
                </a:solidFill>
              </a:rPr>
              <a:t>The role of Universities in reclaiming the space of African Traditional Medicine</a:t>
            </a:r>
            <a:endParaRPr lang="en-ZA" sz="4400" dirty="0">
              <a:solidFill>
                <a:srgbClr val="002060"/>
              </a:solidFill>
            </a:endParaRPr>
          </a:p>
        </p:txBody>
      </p:sp>
      <p:sp>
        <p:nvSpPr>
          <p:cNvPr id="4" name="Text Placeholder 3"/>
          <p:cNvSpPr>
            <a:spLocks noGrp="1"/>
          </p:cNvSpPr>
          <p:nvPr>
            <p:ph type="body" sz="quarter" idx="12"/>
          </p:nvPr>
        </p:nvSpPr>
        <p:spPr>
          <a:xfrm>
            <a:off x="3994896" y="4566289"/>
            <a:ext cx="4900911" cy="658853"/>
          </a:xfrm>
        </p:spPr>
        <p:txBody>
          <a:bodyPr/>
          <a:lstStyle/>
          <a:p>
            <a:r>
              <a:rPr lang="en-ZA" sz="2400" dirty="0"/>
              <a:t>Dr Tozama Qwebani-Ogunleye</a:t>
            </a:r>
          </a:p>
          <a:p>
            <a:endParaRPr lang="en-GB" sz="2400" dirty="0"/>
          </a:p>
        </p:txBody>
      </p:sp>
    </p:spTree>
    <p:extLst>
      <p:ext uri="{BB962C8B-B14F-4D97-AF65-F5344CB8AC3E}">
        <p14:creationId xmlns:p14="http://schemas.microsoft.com/office/powerpoint/2010/main" val="1911748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srcRect t="18459"/>
          <a:stretch/>
        </p:blipFill>
        <p:spPr>
          <a:xfrm>
            <a:off x="198900" y="1567543"/>
            <a:ext cx="9049603" cy="3782717"/>
          </a:xfrm>
          <a:prstGeom prst="rect">
            <a:avLst/>
          </a:prstGeom>
        </p:spPr>
      </p:pic>
      <p:sp>
        <p:nvSpPr>
          <p:cNvPr id="3" name="Rectangle 2"/>
          <p:cNvSpPr/>
          <p:nvPr/>
        </p:nvSpPr>
        <p:spPr>
          <a:xfrm>
            <a:off x="886339" y="385987"/>
            <a:ext cx="6535392" cy="646331"/>
          </a:xfrm>
          <a:prstGeom prst="rect">
            <a:avLst/>
          </a:prstGeom>
        </p:spPr>
        <p:txBody>
          <a:bodyPr wrap="square">
            <a:spAutoFit/>
          </a:bodyPr>
          <a:lstStyle/>
          <a:p>
            <a:pPr algn="ctr"/>
            <a:r>
              <a:rPr lang="en-US" sz="3600" b="1" dirty="0">
                <a:solidFill>
                  <a:srgbClr val="002060"/>
                </a:solidFill>
              </a:rPr>
              <a:t>9. PROCESS FLOW</a:t>
            </a:r>
          </a:p>
        </p:txBody>
      </p:sp>
    </p:spTree>
    <p:extLst>
      <p:ext uri="{BB962C8B-B14F-4D97-AF65-F5344CB8AC3E}">
        <p14:creationId xmlns:p14="http://schemas.microsoft.com/office/powerpoint/2010/main" val="895453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603966" cy="7931168"/>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9216" y="0"/>
            <a:ext cx="5906411" cy="6858000"/>
          </a:xfrm>
          <a:prstGeom prst="rect">
            <a:avLst/>
          </a:prstGeom>
        </p:spPr>
      </p:pic>
    </p:spTree>
    <p:extLst>
      <p:ext uri="{BB962C8B-B14F-4D97-AF65-F5344CB8AC3E}">
        <p14:creationId xmlns:p14="http://schemas.microsoft.com/office/powerpoint/2010/main" val="308984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1435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0" y="0"/>
            <a:ext cx="4024254" cy="6858000"/>
          </a:xfrm>
          <a:prstGeom prst="rect">
            <a:avLst/>
          </a:prstGeom>
        </p:spPr>
      </p:pic>
    </p:spTree>
    <p:extLst>
      <p:ext uri="{BB962C8B-B14F-4D97-AF65-F5344CB8AC3E}">
        <p14:creationId xmlns:p14="http://schemas.microsoft.com/office/powerpoint/2010/main" val="2547887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descr="National Department of Health – National Department of Health Webs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738" y="2486676"/>
            <a:ext cx="2857500" cy="1057276"/>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18" y="323941"/>
            <a:ext cx="2969384" cy="1155172"/>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s://nationalgovernment.co.za/img/logos/thumb_department_of_science_and_innovation_%28dsi%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155" y="331516"/>
            <a:ext cx="2524968" cy="752701"/>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UKZN Vacancies 2022 Apply Online @ www.ukzn.ac.za Recruitment Portal -  South African Government Jobs 20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0618" y="1612069"/>
            <a:ext cx="1874156" cy="174921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University of Limpopo logo.sv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002" y="4271554"/>
            <a:ext cx="2331689" cy="1567543"/>
          </a:xfrm>
          <a:prstGeom prst="rect">
            <a:avLst/>
          </a:prstGeom>
          <a:noFill/>
          <a:ln>
            <a:noFill/>
          </a:ln>
        </p:spPr>
      </p:pic>
      <p:pic>
        <p:nvPicPr>
          <p:cNvPr id="8" name="Picture 7" descr="North West University moves to open SA's 11th medical school | News24"/>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41314" y="447147"/>
            <a:ext cx="2281153" cy="1031966"/>
          </a:xfrm>
          <a:prstGeom prst="rect">
            <a:avLst/>
          </a:prstGeom>
          <a:noFill/>
          <a:ln>
            <a:noFill/>
          </a:ln>
        </p:spPr>
      </p:pic>
      <p:pic>
        <p:nvPicPr>
          <p:cNvPr id="1032" name="Picture 8" descr="https://fundit.fr/sites/default/files/styles/max_650x650/public/actors/2301-national-research-foundation-south-africa-nrf.jpg?itok=ryUAFq3v"/>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30215" y="4428309"/>
            <a:ext cx="2695177" cy="151759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Home"/>
          <p:cNvPicPr/>
          <p:nvPr/>
        </p:nvPicPr>
        <p:blipFill>
          <a:blip r:embed="rId9">
            <a:extLst>
              <a:ext uri="{28A0092B-C50C-407E-A947-70E740481C1C}">
                <a14:useLocalDpi xmlns:a14="http://schemas.microsoft.com/office/drawing/2010/main" val="0"/>
              </a:ext>
            </a:extLst>
          </a:blip>
          <a:srcRect/>
          <a:stretch>
            <a:fillRect/>
          </a:stretch>
        </p:blipFill>
        <p:spPr bwMode="auto">
          <a:xfrm>
            <a:off x="3715566" y="2782542"/>
            <a:ext cx="2000250" cy="752475"/>
          </a:xfrm>
          <a:prstGeom prst="rect">
            <a:avLst/>
          </a:prstGeom>
          <a:noFill/>
          <a:ln>
            <a:noFill/>
          </a:ln>
        </p:spPr>
      </p:pic>
      <p:pic>
        <p:nvPicPr>
          <p:cNvPr id="1034" name="Picture 10" descr="https://www.logolynx.com/images/logolynx/s_42/42a60d35fd856b99ba9e84eae2dad5aa.jpe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41649" y="3883749"/>
            <a:ext cx="2381250" cy="2343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807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0" name="Group"/>
          <p:cNvGrpSpPr/>
          <p:nvPr/>
        </p:nvGrpSpPr>
        <p:grpSpPr>
          <a:xfrm>
            <a:off x="1391055" y="1370096"/>
            <a:ext cx="6245159" cy="4320026"/>
            <a:chOff x="0" y="0"/>
            <a:chExt cx="11842670" cy="8192047"/>
          </a:xfrm>
        </p:grpSpPr>
        <p:sp>
          <p:nvSpPr>
            <p:cNvPr id="1007" name="Rounded Rectangle"/>
            <p:cNvSpPr/>
            <p:nvPr/>
          </p:nvSpPr>
          <p:spPr>
            <a:xfrm>
              <a:off x="0" y="-1"/>
              <a:ext cx="11842670" cy="7858220"/>
            </a:xfrm>
            <a:prstGeom prst="roundRect">
              <a:avLst>
                <a:gd name="adj" fmla="val 1702"/>
              </a:avLst>
            </a:prstGeom>
            <a:blipFill rotWithShape="1">
              <a:blip r:embed="rId2"/>
              <a:srcRect/>
              <a:tile tx="0" ty="0" sx="100000" sy="100000" flip="none" algn="tl"/>
            </a:blip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sp>
          <p:nvSpPr>
            <p:cNvPr id="1008" name="Rounded Rectangle"/>
            <p:cNvSpPr/>
            <p:nvPr/>
          </p:nvSpPr>
          <p:spPr>
            <a:xfrm>
              <a:off x="337800" y="273874"/>
              <a:ext cx="11167067" cy="7310471"/>
            </a:xfrm>
            <a:prstGeom prst="roundRect">
              <a:avLst>
                <a:gd name="adj" fmla="val 1702"/>
              </a:avLst>
            </a:prstGeom>
            <a:gradFill flip="none" rotWithShape="1">
              <a:gsLst>
                <a:gs pos="0">
                  <a:srgbClr val="424242"/>
                </a:gs>
                <a:gs pos="50000">
                  <a:srgbClr val="1A1A1A"/>
                </a:gs>
                <a:gs pos="100000">
                  <a:srgbClr val="000000"/>
                </a:gs>
              </a:gsLst>
              <a:path path="circle">
                <a:fillToRect l="37721" t="-19636" r="62278" b="119636"/>
              </a:path>
            </a:gradFill>
            <a:ln w="12700" cap="flat">
              <a:solidFill>
                <a:srgbClr val="808080"/>
              </a:solidFill>
              <a:prstDash val="solid"/>
              <a:bevel/>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sp>
          <p:nvSpPr>
            <p:cNvPr id="1009" name="Rounded Rectangle"/>
            <p:cNvSpPr/>
            <p:nvPr/>
          </p:nvSpPr>
          <p:spPr>
            <a:xfrm>
              <a:off x="1955576" y="7816712"/>
              <a:ext cx="7931515" cy="375336"/>
            </a:xfrm>
            <a:prstGeom prst="roundRect">
              <a:avLst>
                <a:gd name="adj" fmla="val 23818"/>
              </a:avLst>
            </a:prstGeom>
            <a:gradFill flip="none" rotWithShape="1">
              <a:gsLst>
                <a:gs pos="0">
                  <a:srgbClr val="606060"/>
                </a:gs>
                <a:gs pos="50000">
                  <a:srgbClr val="8B8B8B"/>
                </a:gs>
                <a:gs pos="100000">
                  <a:srgbClr val="A6A6A6"/>
                </a:gs>
              </a:gsLst>
              <a:lin ang="16200000" scaled="0"/>
            </a:gra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grpSp>
      <p:sp>
        <p:nvSpPr>
          <p:cNvPr id="1011" name="THANK…"/>
          <p:cNvSpPr txBox="1"/>
          <p:nvPr/>
        </p:nvSpPr>
        <p:spPr>
          <a:xfrm>
            <a:off x="2538767" y="2458300"/>
            <a:ext cx="3835440" cy="6134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4398" tIns="14398" rIns="14398" bIns="14398">
            <a:spAutoFit/>
          </a:bodyPr>
          <a:lstStyle/>
          <a:p>
            <a:pPr algn="ctr" defTabSz="685775">
              <a:defRPr sz="2400" i="0" spc="0">
                <a:solidFill>
                  <a:srgbClr val="000000"/>
                </a:solidFill>
                <a:latin typeface="Calibri"/>
                <a:ea typeface="Calibri"/>
                <a:cs typeface="Calibri"/>
                <a:sym typeface="Calibri"/>
              </a:defRPr>
            </a:pPr>
            <a:r>
              <a:rPr lang="en-ZA" sz="3797" dirty="0">
                <a:solidFill>
                  <a:srgbClr val="FFFFFF"/>
                </a:solidFill>
                <a:latin typeface="KG Second Chances Sketch"/>
                <a:ea typeface="KG Second Chances Sketch"/>
                <a:cs typeface="KG Second Chances Sketch"/>
                <a:sym typeface="KG Second Chances Sketch"/>
              </a:rPr>
              <a:t>THANK YOU……</a:t>
            </a:r>
          </a:p>
        </p:txBody>
      </p:sp>
      <p:grpSp>
        <p:nvGrpSpPr>
          <p:cNvPr id="1019" name="Group"/>
          <p:cNvGrpSpPr/>
          <p:nvPr/>
        </p:nvGrpSpPr>
        <p:grpSpPr>
          <a:xfrm>
            <a:off x="5248849" y="3478814"/>
            <a:ext cx="2749962" cy="2559959"/>
            <a:chOff x="32479" y="0"/>
            <a:chExt cx="5214742" cy="4854439"/>
          </a:xfrm>
        </p:grpSpPr>
        <p:sp>
          <p:nvSpPr>
            <p:cNvPr id="1012" name="Shape"/>
            <p:cNvSpPr/>
            <p:nvPr/>
          </p:nvSpPr>
          <p:spPr>
            <a:xfrm>
              <a:off x="1483469" y="1175568"/>
              <a:ext cx="1340574" cy="892721"/>
            </a:xfrm>
            <a:custGeom>
              <a:avLst/>
              <a:gdLst/>
              <a:ahLst/>
              <a:cxnLst>
                <a:cxn ang="0">
                  <a:pos x="wd2" y="hd2"/>
                </a:cxn>
                <a:cxn ang="5400000">
                  <a:pos x="wd2" y="hd2"/>
                </a:cxn>
                <a:cxn ang="10800000">
                  <a:pos x="wd2" y="hd2"/>
                </a:cxn>
                <a:cxn ang="16200000">
                  <a:pos x="wd2" y="hd2"/>
                </a:cxn>
              </a:cxnLst>
              <a:rect l="0" t="0" r="r" b="b"/>
              <a:pathLst>
                <a:path w="21232" h="20479" extrusionOk="0">
                  <a:moveTo>
                    <a:pt x="17145" y="654"/>
                  </a:moveTo>
                  <a:cubicBezTo>
                    <a:pt x="18883" y="2107"/>
                    <a:pt x="20310" y="7854"/>
                    <a:pt x="20889" y="10340"/>
                  </a:cubicBezTo>
                  <a:cubicBezTo>
                    <a:pt x="21469" y="12826"/>
                    <a:pt x="21268" y="15022"/>
                    <a:pt x="20622" y="15571"/>
                  </a:cubicBezTo>
                  <a:cubicBezTo>
                    <a:pt x="19975" y="16119"/>
                    <a:pt x="18326" y="13827"/>
                    <a:pt x="17011" y="13633"/>
                  </a:cubicBezTo>
                  <a:cubicBezTo>
                    <a:pt x="15696" y="13440"/>
                    <a:pt x="14135" y="13956"/>
                    <a:pt x="12731" y="14408"/>
                  </a:cubicBezTo>
                  <a:cubicBezTo>
                    <a:pt x="11327" y="14860"/>
                    <a:pt x="9722" y="15345"/>
                    <a:pt x="8585" y="16345"/>
                  </a:cubicBezTo>
                  <a:cubicBezTo>
                    <a:pt x="7448" y="17346"/>
                    <a:pt x="6824" y="20026"/>
                    <a:pt x="5910" y="20414"/>
                  </a:cubicBezTo>
                  <a:cubicBezTo>
                    <a:pt x="4996" y="20801"/>
                    <a:pt x="4082" y="19380"/>
                    <a:pt x="3101" y="18670"/>
                  </a:cubicBezTo>
                  <a:cubicBezTo>
                    <a:pt x="2120" y="17960"/>
                    <a:pt x="181" y="17960"/>
                    <a:pt x="25" y="16152"/>
                  </a:cubicBezTo>
                  <a:cubicBezTo>
                    <a:pt x="-131" y="14344"/>
                    <a:pt x="426" y="10243"/>
                    <a:pt x="2165" y="7822"/>
                  </a:cubicBezTo>
                  <a:cubicBezTo>
                    <a:pt x="3904" y="5400"/>
                    <a:pt x="7961" y="2785"/>
                    <a:pt x="10457" y="1623"/>
                  </a:cubicBezTo>
                  <a:cubicBezTo>
                    <a:pt x="12954" y="460"/>
                    <a:pt x="15406" y="-799"/>
                    <a:pt x="17145" y="654"/>
                  </a:cubicBezTo>
                  <a:close/>
                </a:path>
              </a:pathLst>
            </a:custGeom>
            <a:gradFill flip="none" rotWithShape="1">
              <a:gsLst>
                <a:gs pos="0">
                  <a:srgbClr val="996D41"/>
                </a:gs>
                <a:gs pos="50000">
                  <a:srgbClr val="DD9D5E"/>
                </a:gs>
                <a:gs pos="100000">
                  <a:srgbClr val="FFBC79"/>
                </a:gs>
              </a:gsLst>
              <a:lin ang="16200000" scaled="0"/>
            </a:gra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sp>
          <p:nvSpPr>
            <p:cNvPr id="1013" name="Shape"/>
            <p:cNvSpPr/>
            <p:nvPr/>
          </p:nvSpPr>
          <p:spPr>
            <a:xfrm>
              <a:off x="1075010" y="862640"/>
              <a:ext cx="1622848" cy="1127834"/>
            </a:xfrm>
            <a:custGeom>
              <a:avLst/>
              <a:gdLst/>
              <a:ahLst/>
              <a:cxnLst>
                <a:cxn ang="0">
                  <a:pos x="wd2" y="hd2"/>
                </a:cxn>
                <a:cxn ang="5400000">
                  <a:pos x="wd2" y="hd2"/>
                </a:cxn>
                <a:cxn ang="10800000">
                  <a:pos x="wd2" y="hd2"/>
                </a:cxn>
                <a:cxn ang="16200000">
                  <a:pos x="wd2" y="hd2"/>
                </a:cxn>
              </a:cxnLst>
              <a:rect l="0" t="0" r="r" b="b"/>
              <a:pathLst>
                <a:path w="21018" h="20930" extrusionOk="0">
                  <a:moveTo>
                    <a:pt x="16247" y="224"/>
                  </a:moveTo>
                  <a:cubicBezTo>
                    <a:pt x="17796" y="929"/>
                    <a:pt x="19400" y="4011"/>
                    <a:pt x="20184" y="5552"/>
                  </a:cubicBezTo>
                  <a:cubicBezTo>
                    <a:pt x="20968" y="7093"/>
                    <a:pt x="21132" y="8974"/>
                    <a:pt x="20950" y="9470"/>
                  </a:cubicBezTo>
                  <a:cubicBezTo>
                    <a:pt x="20767" y="9966"/>
                    <a:pt x="19692" y="8634"/>
                    <a:pt x="19090" y="8530"/>
                  </a:cubicBezTo>
                  <a:cubicBezTo>
                    <a:pt x="18489" y="8425"/>
                    <a:pt x="18854" y="8243"/>
                    <a:pt x="17341" y="8843"/>
                  </a:cubicBezTo>
                  <a:cubicBezTo>
                    <a:pt x="15828" y="9444"/>
                    <a:pt x="11726" y="10698"/>
                    <a:pt x="10013" y="12134"/>
                  </a:cubicBezTo>
                  <a:cubicBezTo>
                    <a:pt x="8300" y="13571"/>
                    <a:pt x="7753" y="16000"/>
                    <a:pt x="7060" y="17462"/>
                  </a:cubicBezTo>
                  <a:cubicBezTo>
                    <a:pt x="6367" y="18925"/>
                    <a:pt x="6969" y="20701"/>
                    <a:pt x="5857" y="20910"/>
                  </a:cubicBezTo>
                  <a:cubicBezTo>
                    <a:pt x="4745" y="21119"/>
                    <a:pt x="1245" y="19604"/>
                    <a:pt x="389" y="18716"/>
                  </a:cubicBezTo>
                  <a:cubicBezTo>
                    <a:pt x="-468" y="17828"/>
                    <a:pt x="298" y="17933"/>
                    <a:pt x="717" y="15582"/>
                  </a:cubicBezTo>
                  <a:cubicBezTo>
                    <a:pt x="1136" y="13231"/>
                    <a:pt x="1209" y="6989"/>
                    <a:pt x="2904" y="4612"/>
                  </a:cubicBezTo>
                  <a:cubicBezTo>
                    <a:pt x="4599" y="2235"/>
                    <a:pt x="8555" y="2000"/>
                    <a:pt x="10888" y="1321"/>
                  </a:cubicBezTo>
                  <a:cubicBezTo>
                    <a:pt x="13221" y="642"/>
                    <a:pt x="14698" y="-481"/>
                    <a:pt x="16247" y="224"/>
                  </a:cubicBezTo>
                  <a:close/>
                </a:path>
              </a:pathLst>
            </a:custGeom>
            <a:gradFill flip="none" rotWithShape="1">
              <a:gsLst>
                <a:gs pos="0">
                  <a:srgbClr val="996D41"/>
                </a:gs>
                <a:gs pos="50000">
                  <a:srgbClr val="DD9D5E"/>
                </a:gs>
                <a:gs pos="100000">
                  <a:srgbClr val="FFBC79"/>
                </a:gs>
              </a:gsLst>
              <a:lin ang="16200000" scaled="0"/>
            </a:gra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sp>
          <p:nvSpPr>
            <p:cNvPr id="1014" name="Shape"/>
            <p:cNvSpPr/>
            <p:nvPr/>
          </p:nvSpPr>
          <p:spPr>
            <a:xfrm>
              <a:off x="865218" y="490850"/>
              <a:ext cx="1589521" cy="1458059"/>
            </a:xfrm>
            <a:custGeom>
              <a:avLst/>
              <a:gdLst/>
              <a:ahLst/>
              <a:cxnLst>
                <a:cxn ang="0">
                  <a:pos x="wd2" y="hd2"/>
                </a:cxn>
                <a:cxn ang="5400000">
                  <a:pos x="wd2" y="hd2"/>
                </a:cxn>
                <a:cxn ang="10800000">
                  <a:pos x="wd2" y="hd2"/>
                </a:cxn>
                <a:cxn ang="16200000">
                  <a:pos x="wd2" y="hd2"/>
                </a:cxn>
              </a:cxnLst>
              <a:rect l="0" t="0" r="r" b="b"/>
              <a:pathLst>
                <a:path w="20656" h="21090" extrusionOk="0">
                  <a:moveTo>
                    <a:pt x="13761" y="544"/>
                  </a:moveTo>
                  <a:cubicBezTo>
                    <a:pt x="11804" y="1399"/>
                    <a:pt x="7067" y="3842"/>
                    <a:pt x="4982" y="5552"/>
                  </a:cubicBezTo>
                  <a:cubicBezTo>
                    <a:pt x="2897" y="7262"/>
                    <a:pt x="2056" y="8687"/>
                    <a:pt x="1251" y="10805"/>
                  </a:cubicBezTo>
                  <a:cubicBezTo>
                    <a:pt x="446" y="12922"/>
                    <a:pt x="-340" y="16546"/>
                    <a:pt x="154" y="18256"/>
                  </a:cubicBezTo>
                  <a:cubicBezTo>
                    <a:pt x="648" y="19966"/>
                    <a:pt x="3409" y="21289"/>
                    <a:pt x="4214" y="21065"/>
                  </a:cubicBezTo>
                  <a:cubicBezTo>
                    <a:pt x="5019" y="20841"/>
                    <a:pt x="4580" y="18357"/>
                    <a:pt x="4982" y="16912"/>
                  </a:cubicBezTo>
                  <a:cubicBezTo>
                    <a:pt x="5385" y="15467"/>
                    <a:pt x="5220" y="13736"/>
                    <a:pt x="6628" y="12392"/>
                  </a:cubicBezTo>
                  <a:cubicBezTo>
                    <a:pt x="8037" y="11049"/>
                    <a:pt x="11164" y="9888"/>
                    <a:pt x="13432" y="8850"/>
                  </a:cubicBezTo>
                  <a:cubicBezTo>
                    <a:pt x="15700" y="7812"/>
                    <a:pt x="19212" y="7120"/>
                    <a:pt x="20236" y="6163"/>
                  </a:cubicBezTo>
                  <a:cubicBezTo>
                    <a:pt x="21260" y="5206"/>
                    <a:pt x="20163" y="4066"/>
                    <a:pt x="19577" y="3109"/>
                  </a:cubicBezTo>
                  <a:cubicBezTo>
                    <a:pt x="18992" y="2152"/>
                    <a:pt x="17767" y="849"/>
                    <a:pt x="16724" y="422"/>
                  </a:cubicBezTo>
                  <a:cubicBezTo>
                    <a:pt x="15682" y="-6"/>
                    <a:pt x="15718" y="-311"/>
                    <a:pt x="13761" y="544"/>
                  </a:cubicBezTo>
                  <a:close/>
                </a:path>
              </a:pathLst>
            </a:custGeom>
            <a:gradFill flip="none" rotWithShape="1">
              <a:gsLst>
                <a:gs pos="0">
                  <a:srgbClr val="996D41"/>
                </a:gs>
                <a:gs pos="50000">
                  <a:srgbClr val="DD9D5E"/>
                </a:gs>
                <a:gs pos="100000">
                  <a:srgbClr val="FFBC79"/>
                </a:gs>
              </a:gsLst>
              <a:lin ang="16200000" scaled="0"/>
            </a:gra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sp>
          <p:nvSpPr>
            <p:cNvPr id="1015" name="Shape"/>
            <p:cNvSpPr/>
            <p:nvPr/>
          </p:nvSpPr>
          <p:spPr>
            <a:xfrm rot="4205338">
              <a:off x="537200" y="788438"/>
              <a:ext cx="446251" cy="1455694"/>
            </a:xfrm>
            <a:custGeom>
              <a:avLst/>
              <a:gdLst/>
              <a:ahLst/>
              <a:cxnLst>
                <a:cxn ang="0">
                  <a:pos x="wd2" y="hd2"/>
                </a:cxn>
                <a:cxn ang="5400000">
                  <a:pos x="wd2" y="hd2"/>
                </a:cxn>
                <a:cxn ang="10800000">
                  <a:pos x="wd2" y="hd2"/>
                </a:cxn>
                <a:cxn ang="16200000">
                  <a:pos x="wd2" y="hd2"/>
                </a:cxn>
              </a:cxnLst>
              <a:rect l="0" t="0" r="r" b="b"/>
              <a:pathLst>
                <a:path w="21600" h="20898" extrusionOk="0">
                  <a:moveTo>
                    <a:pt x="0" y="574"/>
                  </a:moveTo>
                  <a:cubicBezTo>
                    <a:pt x="7175" y="-91"/>
                    <a:pt x="14889" y="-284"/>
                    <a:pt x="21600" y="574"/>
                  </a:cubicBezTo>
                  <a:lnTo>
                    <a:pt x="18373" y="20240"/>
                  </a:lnTo>
                  <a:cubicBezTo>
                    <a:pt x="12462" y="21316"/>
                    <a:pt x="6680" y="20917"/>
                    <a:pt x="2173" y="20158"/>
                  </a:cubicBezTo>
                  <a:lnTo>
                    <a:pt x="0" y="574"/>
                  </a:lnTo>
                  <a:close/>
                </a:path>
              </a:pathLst>
            </a:custGeom>
            <a:gradFill flip="none" rotWithShape="1">
              <a:gsLst>
                <a:gs pos="0">
                  <a:srgbClr val="949494"/>
                </a:gs>
                <a:gs pos="50000">
                  <a:srgbClr val="D5D5D5"/>
                </a:gs>
                <a:gs pos="100000">
                  <a:srgbClr val="FFFFFF"/>
                </a:gs>
              </a:gsLst>
              <a:lin ang="10800000" scaled="0"/>
            </a:gra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grpSp>
          <p:nvGrpSpPr>
            <p:cNvPr id="1018" name="Group"/>
            <p:cNvGrpSpPr/>
            <p:nvPr/>
          </p:nvGrpSpPr>
          <p:grpSpPr>
            <a:xfrm>
              <a:off x="438432" y="0"/>
              <a:ext cx="4808789" cy="4854439"/>
              <a:chOff x="25382" y="0"/>
              <a:chExt cx="4808788" cy="4854438"/>
            </a:xfrm>
          </p:grpSpPr>
          <p:sp>
            <p:nvSpPr>
              <p:cNvPr id="1016" name="Shape"/>
              <p:cNvSpPr/>
              <p:nvPr/>
            </p:nvSpPr>
            <p:spPr>
              <a:xfrm>
                <a:off x="119765" y="0"/>
                <a:ext cx="4714405" cy="4854438"/>
              </a:xfrm>
              <a:custGeom>
                <a:avLst/>
                <a:gdLst/>
                <a:ahLst/>
                <a:cxnLst>
                  <a:cxn ang="0">
                    <a:pos x="wd2" y="hd2"/>
                  </a:cxn>
                  <a:cxn ang="5400000">
                    <a:pos x="wd2" y="hd2"/>
                  </a:cxn>
                  <a:cxn ang="10800000">
                    <a:pos x="wd2" y="hd2"/>
                  </a:cxn>
                  <a:cxn ang="16200000">
                    <a:pos x="wd2" y="hd2"/>
                  </a:cxn>
                </a:cxnLst>
                <a:rect l="0" t="0" r="r" b="b"/>
                <a:pathLst>
                  <a:path w="21600" h="21551" extrusionOk="0">
                    <a:moveTo>
                      <a:pt x="1318" y="5935"/>
                    </a:moveTo>
                    <a:cubicBezTo>
                      <a:pt x="1142" y="5832"/>
                      <a:pt x="896" y="5555"/>
                      <a:pt x="949" y="5266"/>
                    </a:cubicBezTo>
                    <a:cubicBezTo>
                      <a:pt x="1002" y="4976"/>
                      <a:pt x="1416" y="4498"/>
                      <a:pt x="1635" y="4198"/>
                    </a:cubicBezTo>
                    <a:cubicBezTo>
                      <a:pt x="1853" y="3897"/>
                      <a:pt x="1975" y="3840"/>
                      <a:pt x="2261" y="3463"/>
                    </a:cubicBezTo>
                    <a:cubicBezTo>
                      <a:pt x="2548" y="3087"/>
                      <a:pt x="2886" y="2387"/>
                      <a:pt x="3353" y="1938"/>
                    </a:cubicBezTo>
                    <a:cubicBezTo>
                      <a:pt x="3820" y="1490"/>
                      <a:pt x="4649" y="1042"/>
                      <a:pt x="5062" y="775"/>
                    </a:cubicBezTo>
                    <a:cubicBezTo>
                      <a:pt x="5475" y="507"/>
                      <a:pt x="5505" y="462"/>
                      <a:pt x="5832" y="335"/>
                    </a:cubicBezTo>
                    <a:cubicBezTo>
                      <a:pt x="6160" y="207"/>
                      <a:pt x="6551" y="-49"/>
                      <a:pt x="7025" y="8"/>
                    </a:cubicBezTo>
                    <a:cubicBezTo>
                      <a:pt x="7498" y="66"/>
                      <a:pt x="8079" y="312"/>
                      <a:pt x="8674" y="679"/>
                    </a:cubicBezTo>
                    <a:cubicBezTo>
                      <a:pt x="9270" y="1045"/>
                      <a:pt x="9744" y="1555"/>
                      <a:pt x="10599" y="2205"/>
                    </a:cubicBezTo>
                    <a:cubicBezTo>
                      <a:pt x="11453" y="2856"/>
                      <a:pt x="13078" y="3926"/>
                      <a:pt x="13802" y="4581"/>
                    </a:cubicBezTo>
                    <a:cubicBezTo>
                      <a:pt x="14526" y="5237"/>
                      <a:pt x="14636" y="5413"/>
                      <a:pt x="14942" y="6140"/>
                    </a:cubicBezTo>
                    <a:cubicBezTo>
                      <a:pt x="15248" y="6867"/>
                      <a:pt x="15432" y="8117"/>
                      <a:pt x="15640" y="8943"/>
                    </a:cubicBezTo>
                    <a:cubicBezTo>
                      <a:pt x="15848" y="9769"/>
                      <a:pt x="15727" y="10064"/>
                      <a:pt x="16188" y="11095"/>
                    </a:cubicBezTo>
                    <a:cubicBezTo>
                      <a:pt x="16648" y="12127"/>
                      <a:pt x="17735" y="13956"/>
                      <a:pt x="18403" y="15132"/>
                    </a:cubicBezTo>
                    <a:cubicBezTo>
                      <a:pt x="19070" y="16307"/>
                      <a:pt x="19662" y="17136"/>
                      <a:pt x="20195" y="18146"/>
                    </a:cubicBezTo>
                    <a:cubicBezTo>
                      <a:pt x="20728" y="19156"/>
                      <a:pt x="21334" y="20768"/>
                      <a:pt x="21600" y="21194"/>
                    </a:cubicBezTo>
                    <a:cubicBezTo>
                      <a:pt x="20401" y="21332"/>
                      <a:pt x="16418" y="21503"/>
                      <a:pt x="13913" y="21551"/>
                    </a:cubicBezTo>
                    <a:cubicBezTo>
                      <a:pt x="13306" y="21107"/>
                      <a:pt x="12849" y="19578"/>
                      <a:pt x="12165" y="18678"/>
                    </a:cubicBezTo>
                    <a:cubicBezTo>
                      <a:pt x="11481" y="17778"/>
                      <a:pt x="10456" y="16734"/>
                      <a:pt x="9808" y="16153"/>
                    </a:cubicBezTo>
                    <a:cubicBezTo>
                      <a:pt x="9159" y="15573"/>
                      <a:pt x="8812" y="15642"/>
                      <a:pt x="8273" y="15196"/>
                    </a:cubicBezTo>
                    <a:cubicBezTo>
                      <a:pt x="7735" y="14750"/>
                      <a:pt x="7005" y="13922"/>
                      <a:pt x="6577" y="13478"/>
                    </a:cubicBezTo>
                    <a:cubicBezTo>
                      <a:pt x="6149" y="13033"/>
                      <a:pt x="5953" y="12794"/>
                      <a:pt x="5703" y="12531"/>
                    </a:cubicBezTo>
                    <a:cubicBezTo>
                      <a:pt x="5453" y="12268"/>
                      <a:pt x="5456" y="12188"/>
                      <a:pt x="5077" y="11901"/>
                    </a:cubicBezTo>
                    <a:cubicBezTo>
                      <a:pt x="4698" y="11614"/>
                      <a:pt x="4144" y="11267"/>
                      <a:pt x="3429" y="10809"/>
                    </a:cubicBezTo>
                    <a:cubicBezTo>
                      <a:pt x="2715" y="10352"/>
                      <a:pt x="1362" y="9592"/>
                      <a:pt x="791" y="9155"/>
                    </a:cubicBezTo>
                    <a:cubicBezTo>
                      <a:pt x="219" y="8717"/>
                      <a:pt x="0" y="8549"/>
                      <a:pt x="0" y="8183"/>
                    </a:cubicBezTo>
                    <a:cubicBezTo>
                      <a:pt x="0" y="7817"/>
                      <a:pt x="352" y="7068"/>
                      <a:pt x="791" y="6957"/>
                    </a:cubicBezTo>
                    <a:cubicBezTo>
                      <a:pt x="1230" y="6846"/>
                      <a:pt x="2636" y="7519"/>
                      <a:pt x="2636" y="7519"/>
                    </a:cubicBezTo>
                    <a:cubicBezTo>
                      <a:pt x="3427" y="7766"/>
                      <a:pt x="4658" y="8200"/>
                      <a:pt x="5537" y="8438"/>
                    </a:cubicBezTo>
                    <a:cubicBezTo>
                      <a:pt x="6415" y="8677"/>
                      <a:pt x="7285" y="9077"/>
                      <a:pt x="7909" y="8949"/>
                    </a:cubicBezTo>
                    <a:cubicBezTo>
                      <a:pt x="8533" y="8822"/>
                      <a:pt x="9113" y="8277"/>
                      <a:pt x="9280" y="7672"/>
                    </a:cubicBezTo>
                    <a:cubicBezTo>
                      <a:pt x="9447" y="7068"/>
                      <a:pt x="9122" y="5918"/>
                      <a:pt x="8911" y="5322"/>
                    </a:cubicBezTo>
                    <a:cubicBezTo>
                      <a:pt x="8700" y="4726"/>
                      <a:pt x="8402" y="4513"/>
                      <a:pt x="8015" y="4096"/>
                    </a:cubicBezTo>
                    <a:cubicBezTo>
                      <a:pt x="7628" y="3678"/>
                      <a:pt x="7171" y="2878"/>
                      <a:pt x="6591" y="2818"/>
                    </a:cubicBezTo>
                    <a:cubicBezTo>
                      <a:pt x="6011" y="2759"/>
                      <a:pt x="5088" y="3363"/>
                      <a:pt x="4535" y="3738"/>
                    </a:cubicBezTo>
                    <a:cubicBezTo>
                      <a:pt x="3981" y="4113"/>
                      <a:pt x="3691" y="4709"/>
                      <a:pt x="3269" y="5066"/>
                    </a:cubicBezTo>
                    <a:cubicBezTo>
                      <a:pt x="2847" y="5424"/>
                      <a:pt x="2346" y="5756"/>
                      <a:pt x="2004" y="5884"/>
                    </a:cubicBezTo>
                    <a:cubicBezTo>
                      <a:pt x="1661" y="6012"/>
                      <a:pt x="1494" y="6038"/>
                      <a:pt x="1318" y="5935"/>
                    </a:cubicBezTo>
                    <a:close/>
                  </a:path>
                </a:pathLst>
              </a:custGeom>
              <a:solidFill>
                <a:srgbClr val="FEBC7A"/>
              </a:soli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sp>
            <p:nvSpPr>
              <p:cNvPr id="1017" name="Shape"/>
              <p:cNvSpPr/>
              <p:nvPr/>
            </p:nvSpPr>
            <p:spPr>
              <a:xfrm rot="21205823">
                <a:off x="25382" y="1524680"/>
                <a:ext cx="518461" cy="473462"/>
              </a:xfrm>
              <a:custGeom>
                <a:avLst/>
                <a:gdLst/>
                <a:ahLst/>
                <a:cxnLst>
                  <a:cxn ang="0">
                    <a:pos x="wd2" y="hd2"/>
                  </a:cxn>
                  <a:cxn ang="5400000">
                    <a:pos x="wd2" y="hd2"/>
                  </a:cxn>
                  <a:cxn ang="10800000">
                    <a:pos x="wd2" y="hd2"/>
                  </a:cxn>
                  <a:cxn ang="16200000">
                    <a:pos x="wd2" y="hd2"/>
                  </a:cxn>
                </a:cxnLst>
                <a:rect l="0" t="0" r="r" b="b"/>
                <a:pathLst>
                  <a:path w="20884" h="21246" extrusionOk="0">
                    <a:moveTo>
                      <a:pt x="14606" y="21233"/>
                    </a:moveTo>
                    <a:cubicBezTo>
                      <a:pt x="16930" y="20981"/>
                      <a:pt x="19141" y="16370"/>
                      <a:pt x="20048" y="14412"/>
                    </a:cubicBezTo>
                    <a:cubicBezTo>
                      <a:pt x="20955" y="12454"/>
                      <a:pt x="21352" y="11507"/>
                      <a:pt x="20048" y="9486"/>
                    </a:cubicBezTo>
                    <a:cubicBezTo>
                      <a:pt x="18744" y="7465"/>
                      <a:pt x="14606" y="3865"/>
                      <a:pt x="12224" y="2286"/>
                    </a:cubicBezTo>
                    <a:cubicBezTo>
                      <a:pt x="9843" y="707"/>
                      <a:pt x="7689" y="-114"/>
                      <a:pt x="5761" y="12"/>
                    </a:cubicBezTo>
                    <a:cubicBezTo>
                      <a:pt x="3834" y="139"/>
                      <a:pt x="1509" y="1465"/>
                      <a:pt x="659" y="3044"/>
                    </a:cubicBezTo>
                    <a:cubicBezTo>
                      <a:pt x="-191" y="4623"/>
                      <a:pt x="-248" y="7339"/>
                      <a:pt x="659" y="9486"/>
                    </a:cubicBezTo>
                    <a:cubicBezTo>
                      <a:pt x="1566" y="11633"/>
                      <a:pt x="3720" y="14033"/>
                      <a:pt x="6102" y="15928"/>
                    </a:cubicBezTo>
                    <a:cubicBezTo>
                      <a:pt x="8483" y="17823"/>
                      <a:pt x="12281" y="21486"/>
                      <a:pt x="14606" y="21233"/>
                    </a:cubicBezTo>
                    <a:close/>
                  </a:path>
                </a:pathLst>
              </a:custGeom>
              <a:gradFill flip="none" rotWithShape="1">
                <a:gsLst>
                  <a:gs pos="0">
                    <a:srgbClr val="8A615E"/>
                  </a:gs>
                  <a:gs pos="50000">
                    <a:srgbClr val="C78C88"/>
                  </a:gs>
                  <a:gs pos="100000">
                    <a:srgbClr val="EEA8A2"/>
                  </a:gs>
                </a:gsLst>
                <a:lin ang="13500000" scaled="0"/>
              </a:gradFill>
              <a:ln w="12700" cap="flat">
                <a:noFill/>
                <a:miter lim="400000"/>
              </a:ln>
              <a:effectLst/>
            </p:spPr>
            <p:txBody>
              <a:bodyPr wrap="square" lIns="34289" tIns="34289" rIns="34289" bIns="34289" numCol="1" anchor="t">
                <a:noAutofit/>
              </a:bodyPr>
              <a:lstStyle/>
              <a:p>
                <a:pPr algn="ctr" defTabSz="685775">
                  <a:defRPr sz="2400" i="0" spc="0">
                    <a:solidFill>
                      <a:srgbClr val="000000"/>
                    </a:solidFill>
                    <a:latin typeface="Calibri"/>
                    <a:ea typeface="Calibri"/>
                    <a:cs typeface="Calibri"/>
                    <a:sym typeface="Calibri"/>
                  </a:defRPr>
                </a:pPr>
                <a:endParaRPr sz="1265"/>
              </a:p>
            </p:txBody>
          </p:sp>
        </p:grpSp>
      </p:grpSp>
    </p:spTree>
    <p:extLst>
      <p:ext uri="{BB962C8B-B14F-4D97-AF65-F5344CB8AC3E}">
        <p14:creationId xmlns:p14="http://schemas.microsoft.com/office/powerpoint/2010/main" val="846585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2608893" y="222117"/>
            <a:ext cx="3206134" cy="646331"/>
          </a:xfrm>
          <a:prstGeom prst="rect">
            <a:avLst/>
          </a:prstGeom>
        </p:spPr>
        <p:txBody>
          <a:bodyPr wrap="none">
            <a:spAutoFit/>
          </a:bodyPr>
          <a:lstStyle/>
          <a:p>
            <a:pPr algn="ctr"/>
            <a:r>
              <a:rPr lang="en-US" sz="3600" b="1" dirty="0">
                <a:solidFill>
                  <a:srgbClr val="002060"/>
                </a:solidFill>
              </a:rPr>
              <a:t>1. FOCAL POINT</a:t>
            </a:r>
            <a:endParaRPr lang="en-ZA" sz="3600" b="1" dirty="0">
              <a:solidFill>
                <a:srgbClr val="002060"/>
              </a:solidFill>
            </a:endParaRPr>
          </a:p>
        </p:txBody>
      </p:sp>
      <p:pic>
        <p:nvPicPr>
          <p:cNvPr id="23" name="Picture 22"/>
          <p:cNvPicPr>
            <a:picLocks noChangeAspect="1"/>
          </p:cNvPicPr>
          <p:nvPr/>
        </p:nvPicPr>
        <p:blipFill>
          <a:blip r:embed="rId3"/>
          <a:stretch>
            <a:fillRect/>
          </a:stretch>
        </p:blipFill>
        <p:spPr>
          <a:xfrm>
            <a:off x="679360" y="1476104"/>
            <a:ext cx="7675497" cy="3744824"/>
          </a:xfrm>
          <a:prstGeom prst="rect">
            <a:avLst/>
          </a:prstGeom>
        </p:spPr>
      </p:pic>
    </p:spTree>
    <p:extLst>
      <p:ext uri="{BB962C8B-B14F-4D97-AF65-F5344CB8AC3E}">
        <p14:creationId xmlns:p14="http://schemas.microsoft.com/office/powerpoint/2010/main" val="60048118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37886" y="380236"/>
            <a:ext cx="4349268" cy="584775"/>
          </a:xfrm>
          <a:prstGeom prst="rect">
            <a:avLst/>
          </a:prstGeom>
          <a:noFill/>
        </p:spPr>
        <p:txBody>
          <a:bodyPr wrap="none" rtlCol="0">
            <a:spAutoFit/>
          </a:bodyPr>
          <a:lstStyle/>
          <a:p>
            <a:pPr algn="ctr"/>
            <a:r>
              <a:rPr lang="en-US" sz="3200" b="1" dirty="0">
                <a:solidFill>
                  <a:srgbClr val="002060"/>
                </a:solidFill>
                <a:latin typeface="DIN Condensed"/>
              </a:rPr>
              <a:t>2. THE VALUE CHAIN</a:t>
            </a:r>
          </a:p>
        </p:txBody>
      </p:sp>
      <p:pic>
        <p:nvPicPr>
          <p:cNvPr id="2" name="Picture 1"/>
          <p:cNvPicPr>
            <a:picLocks noChangeAspect="1"/>
          </p:cNvPicPr>
          <p:nvPr/>
        </p:nvPicPr>
        <p:blipFill>
          <a:blip r:embed="rId2"/>
          <a:stretch>
            <a:fillRect/>
          </a:stretch>
        </p:blipFill>
        <p:spPr>
          <a:xfrm>
            <a:off x="1574841" y="1698171"/>
            <a:ext cx="6398990" cy="4012744"/>
          </a:xfrm>
          <a:prstGeom prst="rect">
            <a:avLst/>
          </a:prstGeom>
        </p:spPr>
      </p:pic>
    </p:spTree>
    <p:extLst>
      <p:ext uri="{BB962C8B-B14F-4D97-AF65-F5344CB8AC3E}">
        <p14:creationId xmlns:p14="http://schemas.microsoft.com/office/powerpoint/2010/main" val="1039784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00834"/>
            <a:ext cx="8345533" cy="837111"/>
          </a:xfrm>
        </p:spPr>
        <p:txBody>
          <a:bodyPr/>
          <a:lstStyle/>
          <a:p>
            <a:r>
              <a:rPr lang="en-US" sz="3600" b="1" dirty="0">
                <a:solidFill>
                  <a:srgbClr val="002060"/>
                </a:solidFill>
              </a:rPr>
              <a:t>3. VISSION</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5" name="Rectangle 4"/>
          <p:cNvSpPr/>
          <p:nvPr/>
        </p:nvSpPr>
        <p:spPr>
          <a:xfrm>
            <a:off x="143691" y="1305343"/>
            <a:ext cx="9000309" cy="2375009"/>
          </a:xfrm>
          <a:prstGeom prst="rect">
            <a:avLst/>
          </a:prstGeom>
        </p:spPr>
        <p:txBody>
          <a:bodyPr wrap="square">
            <a:spAutoFit/>
          </a:bodyPr>
          <a:lstStyle/>
          <a:p>
            <a:pPr marL="285750" indent="-285750" algn="just">
              <a:lnSpc>
                <a:spcPct val="150000"/>
              </a:lnSpc>
              <a:spcAft>
                <a:spcPts val="800"/>
              </a:spcAft>
              <a:buFont typeface="Wingdings" panose="05000000000000000000" pitchFamily="2" charset="2"/>
              <a:buChar char="q"/>
            </a:pPr>
            <a:r>
              <a:rPr lang="en-ZA" dirty="0">
                <a:latin typeface="Times New Roman" panose="02020603050405020304" pitchFamily="18" charset="0"/>
                <a:ea typeface="Calibri" panose="020F0502020204030204" pitchFamily="34" charset="0"/>
                <a:cs typeface="Times New Roman" panose="02020603050405020304" pitchFamily="18" charset="0"/>
              </a:rPr>
              <a:t>To create a platform specifically purposed to rigorously evaluate medicinal plants from a scientific point of view. </a:t>
            </a:r>
            <a:r>
              <a:rPr lang="en-US" dirty="0">
                <a:latin typeface="Times New Roman" panose="02020603050405020304" pitchFamily="18" charset="0"/>
                <a:ea typeface="Calibri" panose="020F0502020204030204" pitchFamily="34" charset="0"/>
                <a:cs typeface="Times New Roman" panose="02020603050405020304" pitchFamily="18" charset="0"/>
              </a:rPr>
              <a:t>This will ensure credibility in the scientific fraternity and the consumer market. </a:t>
            </a:r>
          </a:p>
          <a:p>
            <a:pPr algn="just">
              <a:lnSpc>
                <a:spcPct val="150000"/>
              </a:lnSpc>
              <a:spcAft>
                <a:spcPts val="80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28" name="Picture 4" descr="http://www.dihlare.com/assets/images/aloe-vera-plant-isolated-on-white-550x38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683" y="2544143"/>
            <a:ext cx="5238750" cy="369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757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5739"/>
            <a:ext cx="7886700" cy="819150"/>
          </a:xfrm>
        </p:spPr>
        <p:txBody>
          <a:bodyPr/>
          <a:lstStyle/>
          <a:p>
            <a:r>
              <a:rPr lang="en-US" sz="3200" b="1" dirty="0">
                <a:solidFill>
                  <a:srgbClr val="002060"/>
                </a:solidFill>
              </a:rPr>
              <a:t>4. MISSION</a:t>
            </a:r>
            <a:br>
              <a:rPr lang="en-US" b="1" dirty="0">
                <a:solidFill>
                  <a:srgbClr val="FFC000"/>
                </a:solidFill>
              </a:rPr>
            </a:br>
            <a:endParaRPr lang="en-GB" dirty="0"/>
          </a:p>
        </p:txBody>
      </p:sp>
      <p:sp>
        <p:nvSpPr>
          <p:cNvPr id="3" name="Content Placeholder 2"/>
          <p:cNvSpPr>
            <a:spLocks noGrp="1"/>
          </p:cNvSpPr>
          <p:nvPr>
            <p:ph idx="1"/>
          </p:nvPr>
        </p:nvSpPr>
        <p:spPr>
          <a:xfrm>
            <a:off x="274322" y="2079918"/>
            <a:ext cx="8397784" cy="5261408"/>
          </a:xfrm>
        </p:spPr>
        <p:txBody>
          <a:bodyPr/>
          <a:lstStyle/>
          <a:p>
            <a:pPr marL="457200" indent="-457200">
              <a:buFont typeface="Wingdings" panose="05000000000000000000" pitchFamily="2" charset="2"/>
              <a:buChar char="q"/>
            </a:pPr>
            <a:endParaRPr lang="en-US" sz="2000" dirty="0"/>
          </a:p>
          <a:p>
            <a:pPr marL="457200" indent="-457200">
              <a:buFont typeface="Wingdings" panose="05000000000000000000" pitchFamily="2" charset="2"/>
              <a:buChar char="q"/>
            </a:pPr>
            <a:endParaRPr lang="en-US" sz="2000" dirty="0"/>
          </a:p>
          <a:p>
            <a:pPr marL="457200" indent="-457200">
              <a:buFont typeface="Wingdings" panose="05000000000000000000" pitchFamily="2" charset="2"/>
              <a:buChar char="q"/>
            </a:pPr>
            <a:endParaRPr lang="en-US" sz="2000" dirty="0"/>
          </a:p>
          <a:p>
            <a:pPr marL="0" indent="0">
              <a:buNone/>
            </a:pPr>
            <a:endParaRPr lang="en-US" sz="2000" dirty="0"/>
          </a:p>
          <a:p>
            <a:endParaRPr lang="en-US" sz="2000" dirty="0"/>
          </a:p>
        </p:txBody>
      </p:sp>
      <p:sp>
        <p:nvSpPr>
          <p:cNvPr id="4" name="Rectangle 3"/>
          <p:cNvSpPr/>
          <p:nvPr/>
        </p:nvSpPr>
        <p:spPr>
          <a:xfrm>
            <a:off x="117565" y="936851"/>
            <a:ext cx="8673737" cy="3883114"/>
          </a:xfrm>
          <a:prstGeom prst="rect">
            <a:avLst/>
          </a:prstGeom>
        </p:spPr>
        <p:txBody>
          <a:bodyPr wrap="square">
            <a:spAutoFit/>
          </a:bodyPr>
          <a:lstStyle/>
          <a:p>
            <a:pPr lvl="0" algn="just">
              <a:lnSpc>
                <a:spcPct val="150000"/>
              </a:lnSpc>
              <a:spcAft>
                <a:spcPts val="0"/>
              </a:spcAft>
            </a:pP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50000"/>
              </a:lnSpc>
              <a:spcAft>
                <a:spcPts val="8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To conduct interdisciplinary to transdisciplinary research which will produce practical advances in the Indigenous Knowledge Systems. Research components will focus on:</a:t>
            </a: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a) Chemical profiling</a:t>
            </a: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b) Biological screening</a:t>
            </a: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c) Safety testing(toxicity)</a:t>
            </a: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d) Reproducibility</a:t>
            </a: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e) Phytochemical characterization of indigenous flora found in Africa</a:t>
            </a:r>
            <a:endParaRPr lang="en-ZA"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9306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5739"/>
            <a:ext cx="7886700" cy="819150"/>
          </a:xfrm>
        </p:spPr>
        <p:txBody>
          <a:bodyPr/>
          <a:lstStyle/>
          <a:p>
            <a:r>
              <a:rPr lang="en-US" sz="3600" b="1" dirty="0">
                <a:solidFill>
                  <a:srgbClr val="002060"/>
                </a:solidFill>
              </a:rPr>
              <a:t>5. PROBLEM INTENDING TO SOLVE</a:t>
            </a:r>
            <a:br>
              <a:rPr lang="en-US" sz="3600" b="1" dirty="0">
                <a:solidFill>
                  <a:srgbClr val="FFC000"/>
                </a:solidFill>
              </a:rPr>
            </a:br>
            <a:endParaRPr lang="en-GB" sz="3600" dirty="0"/>
          </a:p>
        </p:txBody>
      </p:sp>
      <p:sp>
        <p:nvSpPr>
          <p:cNvPr id="4" name="Rectangle 3"/>
          <p:cNvSpPr/>
          <p:nvPr/>
        </p:nvSpPr>
        <p:spPr>
          <a:xfrm>
            <a:off x="320040" y="1264097"/>
            <a:ext cx="8503920" cy="4878259"/>
          </a:xfrm>
          <a:prstGeom prst="rect">
            <a:avLst/>
          </a:prstGeom>
        </p:spPr>
        <p:txBody>
          <a:bodyPr wrap="square">
            <a:spAutoFit/>
          </a:bodyPr>
          <a:lstStyle/>
          <a:p>
            <a:pPr marL="285750" indent="-285750" algn="just">
              <a:lnSpc>
                <a:spcPct val="150000"/>
              </a:lnSpc>
              <a:spcAft>
                <a:spcPts val="800"/>
              </a:spcAft>
              <a:buFont typeface="Wingdings" panose="05000000000000000000" pitchFamily="2" charset="2"/>
              <a:buChar char="q"/>
            </a:pPr>
            <a:r>
              <a:rPr lang="en-US" dirty="0">
                <a:latin typeface="Times New Roman" panose="02020603050405020304" pitchFamily="18" charset="0"/>
                <a:ea typeface="Calibri" panose="020F0502020204030204" pitchFamily="34" charset="0"/>
                <a:cs typeface="Times New Roman" panose="02020603050405020304" pitchFamily="18" charset="0"/>
              </a:rPr>
              <a:t>Medicinal plants have been widely used within South African communities. Several universities have studied plants and their use and although this research has done much to elucidate the use, the research has been curtailed in several ways, including: </a:t>
            </a:r>
            <a:endParaRPr lang="en-ZA"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lphaLcParenR"/>
            </a:pPr>
            <a:r>
              <a:rPr lang="en-US" dirty="0">
                <a:latin typeface="Times New Roman" panose="02020603050405020304" pitchFamily="18" charset="0"/>
                <a:ea typeface="Calibri" panose="020F0502020204030204" pitchFamily="34" charset="0"/>
                <a:cs typeface="Times New Roman" panose="02020603050405020304" pitchFamily="18" charset="0"/>
              </a:rPr>
              <a:t>The universities conducted their </a:t>
            </a:r>
            <a:r>
              <a:rPr lang="en-US" b="1" dirty="0">
                <a:latin typeface="Times New Roman" panose="02020603050405020304" pitchFamily="18" charset="0"/>
                <a:ea typeface="Calibri" panose="020F0502020204030204" pitchFamily="34" charset="0"/>
                <a:cs typeface="Times New Roman" panose="02020603050405020304" pitchFamily="18" charset="0"/>
              </a:rPr>
              <a:t>research into the use of natural products in isolation</a:t>
            </a:r>
            <a:r>
              <a:rPr lang="en-US" dirty="0">
                <a:latin typeface="Times New Roman" panose="02020603050405020304" pitchFamily="18" charset="0"/>
                <a:ea typeface="Calibri" panose="020F0502020204030204" pitchFamily="34" charset="0"/>
                <a:cs typeface="Times New Roman" panose="02020603050405020304" pitchFamily="18" charset="0"/>
              </a:rPr>
              <a:t>, forgoing the opportunity to adopt an interdisciplinary and global collaborative approach.</a:t>
            </a:r>
            <a:endParaRPr lang="en-ZA" sz="16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mj-lt"/>
              <a:buAutoNum type="alphaLcParenR"/>
            </a:pPr>
            <a:r>
              <a:rPr lang="en-US" dirty="0">
                <a:latin typeface="Times New Roman" panose="02020603050405020304" pitchFamily="18" charset="0"/>
                <a:ea typeface="Calibri" panose="020F0502020204030204" pitchFamily="34" charset="0"/>
                <a:cs typeface="Times New Roman" panose="02020603050405020304" pitchFamily="18" charset="0"/>
              </a:rPr>
              <a:t>Their efforts stopped short at the publication of their results for education and training purposes. This came at the expense of </a:t>
            </a:r>
            <a:r>
              <a:rPr lang="en-US"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institutional recognition</a:t>
            </a:r>
            <a:r>
              <a:rPr lang="en-US" dirty="0">
                <a:latin typeface="Times New Roman" panose="02020603050405020304" pitchFamily="18" charset="0"/>
                <a:ea typeface="Calibri" panose="020F0502020204030204" pitchFamily="34" charset="0"/>
                <a:cs typeface="Times New Roman" panose="02020603050405020304" pitchFamily="18" charset="0"/>
              </a:rPr>
              <a:t> and a space in the accepted marketplace as a research output from Higher Education Institutions.</a:t>
            </a:r>
          </a:p>
          <a:p>
            <a:pPr marL="342900" indent="-342900" algn="just">
              <a:lnSpc>
                <a:spcPct val="150000"/>
              </a:lnSpc>
              <a:spcAft>
                <a:spcPts val="800"/>
              </a:spcAft>
              <a:buFont typeface="Wingdings" panose="05000000000000000000" pitchFamily="2" charset="2"/>
              <a:buChar char="q"/>
            </a:pPr>
            <a:r>
              <a:rPr lang="en-US" sz="1600" b="1" dirty="0">
                <a:latin typeface="Times New Roman" panose="02020603050405020304" pitchFamily="18" charset="0"/>
                <a:cs typeface="Times New Roman" panose="02020603050405020304" pitchFamily="18" charset="0"/>
              </a:rPr>
              <a:t>We seek </a:t>
            </a:r>
            <a:r>
              <a:rPr lang="en-US" b="1" dirty="0">
                <a:latin typeface="Times New Roman" panose="02020603050405020304" pitchFamily="18" charset="0"/>
                <a:cs typeface="Times New Roman" panose="02020603050405020304" pitchFamily="18" charset="0"/>
              </a:rPr>
              <a:t>to resolve the above two shortcomings.</a:t>
            </a:r>
            <a:endParaRPr lang="en-ZA" b="1" dirty="0">
              <a:latin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q"/>
            </a:pPr>
            <a:endParaRPr lang="en-ZA" sz="16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1871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95300"/>
            <a:ext cx="8175716" cy="902426"/>
          </a:xfrm>
        </p:spPr>
        <p:txBody>
          <a:bodyPr/>
          <a:lstStyle/>
          <a:p>
            <a:r>
              <a:rPr lang="en-US" sz="3600" b="1" dirty="0">
                <a:solidFill>
                  <a:srgbClr val="002060"/>
                </a:solidFill>
              </a:rPr>
              <a:t>6. STRATERGIC OBJECTIVES</a:t>
            </a:r>
            <a:br>
              <a:rPr lang="en-ZA" dirty="0"/>
            </a:br>
            <a:endParaRPr lang="en-ZA" dirty="0"/>
          </a:p>
        </p:txBody>
      </p:sp>
      <p:sp>
        <p:nvSpPr>
          <p:cNvPr id="5" name="Oval 4"/>
          <p:cNvSpPr/>
          <p:nvPr/>
        </p:nvSpPr>
        <p:spPr>
          <a:xfrm>
            <a:off x="3390627" y="2743199"/>
            <a:ext cx="3362869" cy="2481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Oval 6"/>
          <p:cNvSpPr/>
          <p:nvPr/>
        </p:nvSpPr>
        <p:spPr>
          <a:xfrm>
            <a:off x="6133008" y="2537460"/>
            <a:ext cx="1593669" cy="131934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Oval 7"/>
          <p:cNvSpPr/>
          <p:nvPr/>
        </p:nvSpPr>
        <p:spPr>
          <a:xfrm>
            <a:off x="6348546" y="3807822"/>
            <a:ext cx="1593669" cy="131934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SO3  Post Docs</a:t>
            </a:r>
            <a:endParaRPr lang="en-ZA" sz="1400" dirty="0">
              <a:solidFill>
                <a:schemeClr val="tx1"/>
              </a:solidFill>
            </a:endParaRPr>
          </a:p>
        </p:txBody>
      </p:sp>
      <p:sp>
        <p:nvSpPr>
          <p:cNvPr id="9" name="Oval 8"/>
          <p:cNvSpPr/>
          <p:nvPr/>
        </p:nvSpPr>
        <p:spPr>
          <a:xfrm>
            <a:off x="4775287" y="1737360"/>
            <a:ext cx="1593669" cy="1319348"/>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SO1 Lab infrastructure and Ethical clearance</a:t>
            </a:r>
            <a:endParaRPr lang="en-ZA" sz="1400" dirty="0"/>
          </a:p>
        </p:txBody>
      </p:sp>
      <p:sp>
        <p:nvSpPr>
          <p:cNvPr id="10" name="Oval 9"/>
          <p:cNvSpPr/>
          <p:nvPr/>
        </p:nvSpPr>
        <p:spPr>
          <a:xfrm>
            <a:off x="3282858" y="1750422"/>
            <a:ext cx="1593669" cy="1319348"/>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SO8  Research outputs for commercialization</a:t>
            </a:r>
            <a:endParaRPr lang="en-ZA" sz="1400" dirty="0">
              <a:solidFill>
                <a:schemeClr val="tx1"/>
              </a:solidFill>
            </a:endParaRPr>
          </a:p>
        </p:txBody>
      </p:sp>
      <p:sp>
        <p:nvSpPr>
          <p:cNvPr id="11" name="Oval 10"/>
          <p:cNvSpPr/>
          <p:nvPr/>
        </p:nvSpPr>
        <p:spPr>
          <a:xfrm>
            <a:off x="2208437" y="2651759"/>
            <a:ext cx="1593669" cy="131934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SO7  Local and International Collaborations</a:t>
            </a:r>
            <a:endParaRPr lang="en-ZA" sz="1400" dirty="0">
              <a:solidFill>
                <a:schemeClr val="tx1"/>
              </a:solidFill>
            </a:endParaRPr>
          </a:p>
        </p:txBody>
      </p:sp>
      <p:sp>
        <p:nvSpPr>
          <p:cNvPr id="12" name="Oval 11"/>
          <p:cNvSpPr/>
          <p:nvPr/>
        </p:nvSpPr>
        <p:spPr>
          <a:xfrm>
            <a:off x="2316206" y="3958043"/>
            <a:ext cx="1593669" cy="131934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SO6  Secure external resources</a:t>
            </a:r>
            <a:endParaRPr lang="en-ZA" sz="1400" dirty="0">
              <a:solidFill>
                <a:schemeClr val="tx1"/>
              </a:solidFill>
            </a:endParaRPr>
          </a:p>
        </p:txBody>
      </p:sp>
      <p:sp>
        <p:nvSpPr>
          <p:cNvPr id="13" name="Oval 12"/>
          <p:cNvSpPr/>
          <p:nvPr/>
        </p:nvSpPr>
        <p:spPr>
          <a:xfrm>
            <a:off x="3351437" y="4656908"/>
            <a:ext cx="1593669" cy="131934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SO5  Short Learning Programs</a:t>
            </a:r>
            <a:endParaRPr lang="en-ZA" sz="1600" dirty="0">
              <a:solidFill>
                <a:schemeClr val="tx1"/>
              </a:solidFill>
            </a:endParaRPr>
          </a:p>
        </p:txBody>
      </p:sp>
      <p:sp>
        <p:nvSpPr>
          <p:cNvPr id="14" name="Oval 13"/>
          <p:cNvSpPr/>
          <p:nvPr/>
        </p:nvSpPr>
        <p:spPr>
          <a:xfrm>
            <a:off x="5157378" y="4696096"/>
            <a:ext cx="1593669" cy="131934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SO4  Publications</a:t>
            </a:r>
            <a:endParaRPr lang="en-ZA" dirty="0">
              <a:solidFill>
                <a:schemeClr val="tx1"/>
              </a:solidFill>
            </a:endParaRPr>
          </a:p>
        </p:txBody>
      </p:sp>
      <p:sp>
        <p:nvSpPr>
          <p:cNvPr id="15" name="TextBox 14"/>
          <p:cNvSpPr txBox="1"/>
          <p:nvPr/>
        </p:nvSpPr>
        <p:spPr>
          <a:xfrm>
            <a:off x="6373040" y="2674619"/>
            <a:ext cx="1357721" cy="954107"/>
          </a:xfrm>
          <a:prstGeom prst="rect">
            <a:avLst/>
          </a:prstGeom>
          <a:noFill/>
        </p:spPr>
        <p:txBody>
          <a:bodyPr wrap="square" rtlCol="0">
            <a:spAutoFit/>
          </a:bodyPr>
          <a:lstStyle/>
          <a:p>
            <a:r>
              <a:rPr lang="en-US" sz="1400" dirty="0"/>
              <a:t>SO2 Postgraduate student supervision</a:t>
            </a:r>
            <a:endParaRPr lang="en-ZA" sz="1400" dirty="0"/>
          </a:p>
        </p:txBody>
      </p:sp>
      <p:sp>
        <p:nvSpPr>
          <p:cNvPr id="3" name="TextBox 2"/>
          <p:cNvSpPr txBox="1"/>
          <p:nvPr/>
        </p:nvSpPr>
        <p:spPr>
          <a:xfrm>
            <a:off x="4255222" y="3617705"/>
            <a:ext cx="2546440" cy="523220"/>
          </a:xfrm>
          <a:prstGeom prst="rect">
            <a:avLst/>
          </a:prstGeom>
          <a:noFill/>
        </p:spPr>
        <p:txBody>
          <a:bodyPr wrap="square" rtlCol="0">
            <a:spAutoFit/>
          </a:bodyPr>
          <a:lstStyle/>
          <a:p>
            <a:r>
              <a:rPr lang="en-US" sz="2800" b="1" dirty="0"/>
              <a:t>ALLIANCE</a:t>
            </a:r>
            <a:endParaRPr lang="en-ZA" sz="2800" b="1" dirty="0"/>
          </a:p>
        </p:txBody>
      </p:sp>
    </p:spTree>
    <p:extLst>
      <p:ext uri="{BB962C8B-B14F-4D97-AF65-F5344CB8AC3E}">
        <p14:creationId xmlns:p14="http://schemas.microsoft.com/office/powerpoint/2010/main" val="3544072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3183528"/>
          </a:xfrm>
          <a:prstGeom prst="rect">
            <a:avLst/>
          </a:prstGeom>
          <a:noFill/>
          <a:ln>
            <a:noFill/>
          </a:ln>
        </p:spPr>
      </p:pic>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0" y="3183528"/>
            <a:ext cx="9144000" cy="3200401"/>
          </a:xfrm>
          <a:prstGeom prst="rect">
            <a:avLst/>
          </a:prstGeom>
          <a:noFill/>
          <a:ln>
            <a:noFill/>
          </a:ln>
        </p:spPr>
      </p:pic>
    </p:spTree>
    <p:extLst>
      <p:ext uri="{BB962C8B-B14F-4D97-AF65-F5344CB8AC3E}">
        <p14:creationId xmlns:p14="http://schemas.microsoft.com/office/powerpoint/2010/main" val="292877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h3.googleusercontent.com/tAH0ci--nsMXHIU_HY-CQg0jG2sRRjPkP-3W1jksfy15UqnI9OrG2z4ugf9opR0pAcAwtCAyWf-GTkJBGfhXj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756"/>
            <a:ext cx="9144000" cy="6090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620978"/>
      </p:ext>
    </p:extLst>
  </p:cSld>
  <p:clrMapOvr>
    <a:masterClrMapping/>
  </p:clrMapOvr>
</p:sld>
</file>

<file path=ppt/theme/theme1.xml><?xml version="1.0" encoding="utf-8"?>
<a:theme xmlns:a="http://schemas.openxmlformats.org/drawingml/2006/main" name="Template 2017 - PowerPoint Presentation v1.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7 PowerPoint Presentation" id="{107E71E3-7B1F-4258-BAEA-347BC9BE54FA}" vid="{655384A4-9145-4763-BCCB-19646B804F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2017 PowerPoint Presentation</Template>
  <TotalTime>0</TotalTime>
  <Words>310</Words>
  <Application>Microsoft Office PowerPoint</Application>
  <PresentationFormat>On-screen Show (4:3)</PresentationFormat>
  <Paragraphs>40</Paragraphs>
  <Slides>14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Calibri</vt:lpstr>
      <vt:lpstr>Calibri Light</vt:lpstr>
      <vt:lpstr>DIN Condensed</vt:lpstr>
      <vt:lpstr>Helvetica</vt:lpstr>
      <vt:lpstr>KG Second Chances Sketch</vt:lpstr>
      <vt:lpstr>Times New Roman</vt:lpstr>
      <vt:lpstr>Wingdings</vt:lpstr>
      <vt:lpstr>Template 2017 - PowerPoint Presentation v1.1</vt:lpstr>
      <vt:lpstr>PowerPoint Presentation</vt:lpstr>
      <vt:lpstr>PowerPoint Presentation</vt:lpstr>
      <vt:lpstr>PowerPoint Presentation</vt:lpstr>
      <vt:lpstr>3. VISSION</vt:lpstr>
      <vt:lpstr>4. MISSION </vt:lpstr>
      <vt:lpstr>5. PROBLEM INTENDING TO SOLVE </vt:lpstr>
      <vt:lpstr>6. STRATERGIC OBJECTIVES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Tozama Qwebani</dc:creator>
  <cp:lastModifiedBy>Dr Khutso Phalane</cp:lastModifiedBy>
  <cp:revision>317</cp:revision>
  <dcterms:created xsi:type="dcterms:W3CDTF">2021-08-18T09:23:14Z</dcterms:created>
  <dcterms:modified xsi:type="dcterms:W3CDTF">2022-07-06T21:08:03Z</dcterms:modified>
</cp:coreProperties>
</file>